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256" r:id="rId3"/>
    <p:sldId id="348" r:id="rId4"/>
    <p:sldId id="349" r:id="rId5"/>
    <p:sldId id="314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53" r:id="rId18"/>
    <p:sldId id="328" r:id="rId19"/>
    <p:sldId id="341" r:id="rId20"/>
    <p:sldId id="351" r:id="rId21"/>
    <p:sldId id="340" r:id="rId22"/>
    <p:sldId id="352" r:id="rId23"/>
    <p:sldId id="343" r:id="rId24"/>
    <p:sldId id="346" r:id="rId25"/>
    <p:sldId id="342" r:id="rId26"/>
    <p:sldId id="347" r:id="rId27"/>
    <p:sldId id="350" r:id="rId28"/>
    <p:sldId id="334" r:id="rId29"/>
    <p:sldId id="335" r:id="rId30"/>
    <p:sldId id="336" r:id="rId31"/>
    <p:sldId id="355" r:id="rId32"/>
    <p:sldId id="354" r:id="rId33"/>
    <p:sldId id="338" r:id="rId34"/>
    <p:sldId id="313" r:id="rId35"/>
    <p:sldId id="345" r:id="rId36"/>
    <p:sldId id="339" r:id="rId37"/>
    <p:sldId id="3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48"/>
            <p14:sldId id="349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53"/>
            <p14:sldId id="328"/>
            <p14:sldId id="341"/>
            <p14:sldId id="351"/>
            <p14:sldId id="340"/>
            <p14:sldId id="352"/>
            <p14:sldId id="343"/>
            <p14:sldId id="346"/>
            <p14:sldId id="342"/>
            <p14:sldId id="347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5"/>
            <p14:sldId id="354"/>
            <p14:sldId id="338"/>
          </p14:sldIdLst>
        </p14:section>
        <p14:section name="Hidden" id="{FCB711A0-DC27-4674-80F4-C1CB45E584A3}">
          <p14:sldIdLst>
            <p14:sldId id="313"/>
            <p14:sldId id="345"/>
            <p14:sldId id="339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D6320B"/>
    <a:srgbClr val="D69C0B"/>
    <a:srgbClr val="AEE2F0"/>
    <a:srgbClr val="D1EFF7"/>
    <a:srgbClr val="98DAEC"/>
    <a:srgbClr val="42B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92127" autoAdjust="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19/05/2020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19/05/2020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5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370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53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19/05/2020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19/05/2020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59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11" Type="http://schemas.openxmlformats.org/officeDocument/2006/relationships/image" Target="../media/image520.png"/><Relationship Id="rId5" Type="http://schemas.openxmlformats.org/officeDocument/2006/relationships/image" Target="../media/image57.png"/><Relationship Id="rId15" Type="http://schemas.openxmlformats.org/officeDocument/2006/relationships/image" Target="../media/image560.png"/><Relationship Id="rId10" Type="http://schemas.openxmlformats.org/officeDocument/2006/relationships/image" Target="../media/image510.png"/><Relationship Id="rId4" Type="http://schemas.openxmlformats.org/officeDocument/2006/relationships/image" Target="../media/image56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3" Type="http://schemas.openxmlformats.org/officeDocument/2006/relationships/image" Target="../media/image440.png"/><Relationship Id="rId7" Type="http://schemas.openxmlformats.org/officeDocument/2006/relationships/image" Target="../media/image63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11" Type="http://schemas.openxmlformats.org/officeDocument/2006/relationships/image" Target="../media/image640.png"/><Relationship Id="rId5" Type="http://schemas.openxmlformats.org/officeDocument/2006/relationships/image" Target="../media/image61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56.png"/><Relationship Id="rId9" Type="http://schemas.openxmlformats.org/officeDocument/2006/relationships/image" Target="../media/image65.png"/><Relationship Id="rId14" Type="http://schemas.openxmlformats.org/officeDocument/2006/relationships/image" Target="../media/image5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21" Type="http://schemas.openxmlformats.org/officeDocument/2006/relationships/image" Target="../media/image210.png"/><Relationship Id="rId7" Type="http://schemas.openxmlformats.org/officeDocument/2006/relationships/image" Target="../media/image12.png"/><Relationship Id="rId12" Type="http://schemas.openxmlformats.org/officeDocument/2006/relationships/image" Target="../media/image130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18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/>
              <a:t>o</a:t>
            </a:r>
            <a:r>
              <a:rPr lang="en-GB" noProof="0" dirty="0"/>
              <a:t>l</a:t>
            </a:r>
            <a:r>
              <a:rPr lang="en-150" noProof="0"/>
              <a:t>d</a:t>
            </a:r>
            <a:r>
              <a:rPr lang="en-GB" noProof="0" dirty="0"/>
              <a:t>a</a:t>
            </a:r>
            <a:r>
              <a:rPr lang="en-150" noProof="0"/>
              <a:t>b</a:t>
            </a:r>
            <a:r>
              <a:rPr lang="en-GB" noProof="0" dirty="0"/>
              <a:t>l</a:t>
            </a:r>
            <a:r>
              <a:rPr lang="en-150" noProof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/>
              <a:t>, 2020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BD6911-0E07-4542-BF05-F885B7816F28}"/>
              </a:ext>
            </a:extLst>
          </p:cNvPr>
          <p:cNvGrpSpPr/>
          <p:nvPr/>
        </p:nvGrpSpPr>
        <p:grpSpPr>
          <a:xfrm>
            <a:off x="4814931" y="3601613"/>
            <a:ext cx="2562139" cy="944302"/>
            <a:chOff x="4814931" y="3602034"/>
            <a:chExt cx="2562139" cy="944302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40D7EC06-78C5-4612-BDC9-60717D381D56}"/>
                </a:ext>
              </a:extLst>
            </p:cNvPr>
            <p:cNvSpPr txBox="1">
              <a:spLocks/>
            </p:cNvSpPr>
            <p:nvPr/>
          </p:nvSpPr>
          <p:spPr>
            <a:xfrm>
              <a:off x="4814931" y="3602034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Geoffrey Nelissen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72CECE-8321-4D9D-96C7-A76020EC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40031" y="4088536"/>
              <a:ext cx="911937" cy="4578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632F69-5F5D-4DF6-B9BE-C93AA39235F3}"/>
              </a:ext>
            </a:extLst>
          </p:cNvPr>
          <p:cNvGrpSpPr/>
          <p:nvPr/>
        </p:nvGrpSpPr>
        <p:grpSpPr>
          <a:xfrm>
            <a:off x="8503466" y="3601613"/>
            <a:ext cx="2562139" cy="944302"/>
            <a:chOff x="7275102" y="3601191"/>
            <a:chExt cx="2562139" cy="944302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75484DE7-4255-4220-AEE5-E46B6C12CE63}"/>
                </a:ext>
              </a:extLst>
            </p:cNvPr>
            <p:cNvSpPr txBox="1">
              <a:spLocks/>
            </p:cNvSpPr>
            <p:nvPr/>
          </p:nvSpPr>
          <p:spPr>
            <a:xfrm>
              <a:off x="727510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Mitra Nasri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3B7D57-DD64-4FA1-8FB9-5A86AE46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0202" y="4087693"/>
              <a:ext cx="911937" cy="457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u="sng"/>
                <a:t>Joan Marcè i Igual</a:t>
              </a:r>
              <a:endParaRPr lang="en-GB" u="sng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BE75-4890-4E9C-B99F-CDE75D2B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Introduced in the context of high-performance computing</a:t>
            </a:r>
            <a:r>
              <a:rPr lang="en-GB" baseline="30000" noProof="0" dirty="0"/>
              <a:t>[1]</a:t>
            </a:r>
          </a:p>
          <a:p>
            <a:r>
              <a:rPr lang="en-GB" noProof="0" dirty="0"/>
              <a:t>In real-time:</a:t>
            </a:r>
          </a:p>
          <a:p>
            <a:pPr lvl="1"/>
            <a:r>
              <a:rPr lang="en-GB" noProof="0" dirty="0"/>
              <a:t>We know that JLFP scheduler is not predictable/sustainable</a:t>
            </a:r>
            <a:r>
              <a:rPr lang="en-GB" baseline="30000" noProof="0" dirty="0"/>
              <a:t>[2]</a:t>
            </a:r>
          </a:p>
          <a:p>
            <a:pPr lvl="1"/>
            <a:r>
              <a:rPr lang="en-GB" noProof="0" dirty="0"/>
              <a:t>Most of the work is focused in fully-preemptive solutions:</a:t>
            </a:r>
          </a:p>
          <a:p>
            <a:pPr lvl="2"/>
            <a:r>
              <a:rPr lang="en-GB" noProof="0" dirty="0"/>
              <a:t>Optimal scheduler for rigid gang (DP-Fair)</a:t>
            </a:r>
            <a:r>
              <a:rPr lang="en-GB" baseline="30000" noProof="0" dirty="0"/>
              <a:t>[3]</a:t>
            </a:r>
          </a:p>
          <a:p>
            <a:pPr lvl="2"/>
            <a:r>
              <a:rPr lang="en-GB" noProof="0" dirty="0"/>
              <a:t>Moldable scheduler</a:t>
            </a:r>
            <a:r>
              <a:rPr lang="en-GB" baseline="30000" noProof="0" dirty="0"/>
              <a:t>[4]</a:t>
            </a:r>
          </a:p>
          <a:p>
            <a:pPr lvl="1"/>
            <a:r>
              <a:rPr lang="en-GB" noProof="0" dirty="0">
                <a:solidFill>
                  <a:schemeClr val="accent2">
                    <a:lumMod val="75000"/>
                  </a:schemeClr>
                </a:solidFill>
              </a:rPr>
              <a:t>Bundled scheduling</a:t>
            </a:r>
            <a:r>
              <a:rPr lang="en-GB" baseline="30000" noProof="0" dirty="0"/>
              <a:t>[5]</a:t>
            </a:r>
          </a:p>
          <a:p>
            <a:pPr lvl="2"/>
            <a:r>
              <a:rPr lang="en-GB" noProof="0" dirty="0"/>
              <a:t>Tasks with precedence constraints modelled as a succession of bundles</a:t>
            </a:r>
          </a:p>
          <a:p>
            <a:pPr lvl="2"/>
            <a:r>
              <a:rPr lang="en-GB" noProof="0" dirty="0"/>
              <a:t>Our limited-preemptive definition comes from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1970201" y="6509688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[2]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4204139" y="6231435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</a:t>
            </a:r>
            <a:r>
              <a:rPr lang="en-150" dirty="0"/>
              <a:t>3</a:t>
            </a:r>
            <a:r>
              <a:rPr lang="en-GB" dirty="0"/>
              <a:t>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204139" y="6505185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8076" y="6230227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[4]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</p:spTree>
    <p:extLst>
      <p:ext uri="{BB962C8B-B14F-4D97-AF65-F5344CB8AC3E}">
        <p14:creationId xmlns:p14="http://schemas.microsoft.com/office/powerpoint/2010/main" val="19481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12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2" y="1597572"/>
            <a:ext cx="11208316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Summarizing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multiple rigid blocks with dependencies</a:t>
            </a:r>
          </a:p>
          <a:p>
            <a:r>
              <a:rPr lang="en-GB" noProof="0" dirty="0"/>
              <a:t>Limited-Preemptive tries to schedule these blocks in a moldable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69" y="3134713"/>
            <a:ext cx="7039062" cy="2543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4409090" y="567867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4409090" y="56774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analysis for limited-preemptive moldable gang tasks with schedule abstraction graph</a:t>
            </a:r>
          </a:p>
          <a:p>
            <a:r>
              <a:rPr lang="en-GB" noProof="0" dirty="0"/>
              <a:t>Propose a new scheduling algorithm to improve the schedulability of limited-preemptive 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Adaptation of JLFP scheduler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4433737" y="1792459"/>
            <a:ext cx="2915192" cy="1395279"/>
            <a:chOff x="4543699" y="1910174"/>
            <a:chExt cx="2915192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543699" y="1910174"/>
              <a:ext cx="2915192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667827" y="3490820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 (bug in code)</a:t>
            </a:r>
          </a:p>
          <a:p>
            <a:pPr lvl="1"/>
            <a:r>
              <a:rPr lang="en-GB" dirty="0"/>
              <a:t>The 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8246918" y="19020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1"/>
          </a:xfrm>
        </p:spPr>
      </p:pic>
      <p:pic>
        <p:nvPicPr>
          <p:cNvPr id="6" name="gang_mixed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3831A1-01C5-4488-962B-07B008B9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 a technique that allows aggregating “similar” schedules while searching for all possible schedules</a:t>
            </a:r>
          </a:p>
          <a:p>
            <a:r>
              <a:rPr lang="en-GB" dirty="0"/>
              <a:t>Every edge is a different scheduler decision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 dirty="0"/>
          </a:p>
        </p:txBody>
      </p:sp>
      <p:pic>
        <p:nvPicPr>
          <p:cNvPr id="7" name="Picture 6" descr="A picture containing dark, light, lit, sitting&#10;&#10;Description automatically generated">
            <a:extLst>
              <a:ext uri="{FF2B5EF4-FFF2-40B4-BE49-F238E27FC236}">
                <a16:creationId xmlns:a16="http://schemas.microsoft.com/office/drawing/2014/main" id="{1300AC75-C9F3-4402-8190-EAFC1651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06996"/>
            <a:ext cx="5181600" cy="2344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5900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8D78-1293-4C85-B9CB-98DD2232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plot here comparing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/>
          </a:p>
          <a:p>
            <a:r>
              <a:rPr lang="en-15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2414D-FCA4-430E-A634-7605D63A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during scheduling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1244A1-FCE1-4545-9885-7BE4FD4BA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518715-9E1F-4E3C-8307-FAA63784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2129</Words>
  <Application>Microsoft Office PowerPoint</Application>
  <PresentationFormat>Widescreen</PresentationFormat>
  <Paragraphs>653</Paragraphs>
  <Slides>36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Scheduling analysis state of the art </vt:lpstr>
      <vt:lpstr>Schedule abstraction graph</vt:lpstr>
      <vt:lpstr>How does SAG work?</vt:lpstr>
      <vt:lpstr>What is gang?</vt:lpstr>
      <vt:lpstr>Why gang?</vt:lpstr>
      <vt:lpstr>Why gang?</vt:lpstr>
      <vt:lpstr>Types of gang</vt:lpstr>
      <vt:lpstr>Types of gang</vt:lpstr>
      <vt:lpstr>Types of gang</vt:lpstr>
      <vt:lpstr>Previous work</vt:lpstr>
      <vt:lpstr>Summarizing</vt:lpstr>
      <vt:lpstr>Summarizing</vt:lpstr>
      <vt:lpstr>Our work</vt:lpstr>
      <vt:lpstr>Project goals</vt:lpstr>
      <vt:lpstr>SAG for gang tasks</vt:lpstr>
      <vt:lpstr>Adaptation of JLFP scheduler for gang tasks</vt:lpstr>
      <vt:lpstr>SAG analysis changes for gang</vt:lpstr>
      <vt:lpstr>SAG evaluation</vt:lpstr>
      <vt:lpstr>Primary results</vt:lpstr>
      <vt:lpstr>Issues identified</vt:lpstr>
      <vt:lpstr>Pessimism in precedence constraints</vt:lpstr>
      <vt:lpstr>Pessimism in precedence constraints</vt:lpstr>
      <vt:lpstr>Pessimism in cores released</vt:lpstr>
      <vt:lpstr>Pessimism in cores released</vt:lpstr>
      <vt:lpstr>Pessimism in cores released</vt:lpstr>
      <vt:lpstr>New scheduler</vt:lpstr>
      <vt:lpstr>New Scheduler</vt:lpstr>
      <vt:lpstr>New Scheduler</vt:lpstr>
      <vt:lpstr>Testing new scheduler </vt:lpstr>
      <vt:lpstr>Results JLFP vs new scheduler</vt:lpstr>
      <vt:lpstr>Conclusions</vt:lpstr>
      <vt:lpstr>Scheduling Analysis </vt:lpstr>
      <vt:lpstr>Results method</vt:lpstr>
      <vt:lpstr>Why these results?</vt:lpstr>
      <vt:lpstr>Difficulties related to SAG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Marcè Igual</cp:lastModifiedBy>
  <cp:revision>24</cp:revision>
  <dcterms:created xsi:type="dcterms:W3CDTF">2020-05-19T11:12:13Z</dcterms:created>
  <dcterms:modified xsi:type="dcterms:W3CDTF">2020-05-19T14:39:43Z</dcterms:modified>
</cp:coreProperties>
</file>